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66" r:id="rId4"/>
    <p:sldId id="267" r:id="rId5"/>
    <p:sldId id="26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0" r:id="rId15"/>
    <p:sldId id="283" r:id="rId16"/>
    <p:sldId id="285" r:id="rId17"/>
    <p:sldId id="286" r:id="rId18"/>
    <p:sldId id="287" r:id="rId19"/>
    <p:sldId id="288" r:id="rId20"/>
    <p:sldId id="289" r:id="rId21"/>
    <p:sldId id="291" r:id="rId22"/>
    <p:sldId id="292" r:id="rId23"/>
    <p:sldId id="293" r:id="rId24"/>
    <p:sldId id="284" r:id="rId25"/>
    <p:sldId id="282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gdJ7GPG39+sIuBD6XtJfm5jjWp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B9BF3-0376-471F-BE78-1820E54EDFB7}">
  <a:tblStyle styleId="{08EB9BF3-0376-471F-BE78-1820E54EDFB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D-4AED-A799-BE1654525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9D-4AED-A799-BE1654525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9D-4AED-A799-BE1654525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9D-4AED-A799-BE1654525756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C1D-423C-A917-798184983E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1D-423C-A917-798184983E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C1D-423C-A917-798184983E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C1D-423C-A917-798184983ED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249-4DA6-B2DB-E8DC8BDA6D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249-4DA6-B2DB-E8DC8BDA6D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249-4DA6-B2DB-E8DC8BDA6D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249-4DA6-B2DB-E8DC8BDA6D6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F8-4D97-972A-3E16CAABB3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F8-4D97-972A-3E16CAABB3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F8-4D97-972A-3E16CAABB3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F8-4D97-972A-3E16CAABB3FA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80BC00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9A-4C9E-B5E5-536D6313177E}"/>
              </c:ext>
            </c:extLst>
          </c:dPt>
          <c:dPt>
            <c:idx val="1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9A-4C9E-B5E5-536D6313177E}"/>
              </c:ext>
            </c:extLst>
          </c:dPt>
          <c:dPt>
            <c:idx val="2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FE9A-4C9E-B5E5-536D6313177E}"/>
              </c:ext>
            </c:extLst>
          </c:dPt>
          <c:dPt>
            <c:idx val="3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9A-4C9E-B5E5-536D6313177E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312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745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76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607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406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591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60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82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950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73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22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8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">
  <p:cSld name="Титул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8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1999" cy="41994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2"/>
          <p:cNvSpPr txBox="1">
            <a:spLocks noGrp="1"/>
          </p:cNvSpPr>
          <p:nvPr>
            <p:ph type="body" idx="2"/>
          </p:nvPr>
        </p:nvSpPr>
        <p:spPr>
          <a:xfrm>
            <a:off x="620489" y="6088616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36" y="431463"/>
            <a:ext cx="1759226" cy="3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зеленый)">
  <p:cSld name="Таблица (зеленый)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" name="Google Shape;186;p4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синий)">
  <p:cSld name="Таблица (синий)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9" name="Google Shape;189;p41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0" name="Google Shape;190;p41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зеленый)">
  <p:cSld name="Схема (зеленый)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синий)">
  <p:cSld name="Схема (синий)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 (зеленый)">
  <p:cSld name="Сравнение (зеленый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ubTitle" idx="1"/>
          </p:nvPr>
        </p:nvSpPr>
        <p:spPr>
          <a:xfrm>
            <a:off x="620489" y="3851694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29"/>
          <p:cNvSpPr>
            <a:spLocks noGrp="1"/>
          </p:cNvSpPr>
          <p:nvPr>
            <p:ph type="pic" idx="2"/>
          </p:nvPr>
        </p:nvSpPr>
        <p:spPr>
          <a:xfrm>
            <a:off x="620488" y="1601151"/>
            <a:ext cx="5161543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3"/>
          </p:nvPr>
        </p:nvSpPr>
        <p:spPr>
          <a:xfrm>
            <a:off x="620489" y="5045455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>
            <a:spLocks noGrp="1"/>
          </p:cNvSpPr>
          <p:nvPr>
            <p:ph type="pic" idx="4"/>
          </p:nvPr>
        </p:nvSpPr>
        <p:spPr>
          <a:xfrm>
            <a:off x="6200990" y="1601151"/>
            <a:ext cx="5167325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body" idx="5"/>
          </p:nvPr>
        </p:nvSpPr>
        <p:spPr>
          <a:xfrm>
            <a:off x="6206772" y="5045455"/>
            <a:ext cx="5161544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6"/>
          </p:nvPr>
        </p:nvSpPr>
        <p:spPr>
          <a:xfrm>
            <a:off x="6206771" y="3835825"/>
            <a:ext cx="5161544" cy="9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541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 userDrawn="1">
  <p:cSld name="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7"/>
          <p:cNvSpPr>
            <a:spLocks noGrp="1"/>
          </p:cNvSpPr>
          <p:nvPr>
            <p:ph type="pic" idx="2"/>
          </p:nvPr>
        </p:nvSpPr>
        <p:spPr>
          <a:xfrm>
            <a:off x="6394068" y="1737359"/>
            <a:ext cx="4959733" cy="419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7;p27">
            <a:extLst>
              <a:ext uri="{FF2B5EF4-FFF2-40B4-BE49-F238E27FC236}">
                <a16:creationId xmlns:a16="http://schemas.microsoft.com/office/drawing/2014/main" id="{FC01CE0C-5549-4451-AC2A-E77BD697521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20489" y="1737358"/>
            <a:ext cx="4959733" cy="419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256;p6">
            <a:extLst>
              <a:ext uri="{FF2B5EF4-FFF2-40B4-BE49-F238E27FC236}">
                <a16:creationId xmlns:a16="http://schemas.microsoft.com/office/drawing/2014/main" id="{28CE774B-AA5F-48D2-95BD-7E33E83747A0}"/>
              </a:ext>
            </a:extLst>
          </p:cNvPr>
          <p:cNvSpPr txBox="1">
            <a:spLocks/>
          </p:cNvSpPr>
          <p:nvPr userDrawn="1"/>
        </p:nvSpPr>
        <p:spPr>
          <a:xfrm>
            <a:off x="2571609" y="6011054"/>
            <a:ext cx="1057492" cy="31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sz="1200" dirty="0">
                <a:solidFill>
                  <a:schemeClr val="tx1"/>
                </a:solidFill>
              </a:rPr>
              <a:t>Светлая тема</a:t>
            </a:r>
          </a:p>
        </p:txBody>
      </p:sp>
      <p:sp>
        <p:nvSpPr>
          <p:cNvPr id="12" name="Google Shape;256;p6">
            <a:extLst>
              <a:ext uri="{FF2B5EF4-FFF2-40B4-BE49-F238E27FC236}">
                <a16:creationId xmlns:a16="http://schemas.microsoft.com/office/drawing/2014/main" id="{5D35EAC7-5D16-4222-9B10-6D9ADD241CBA}"/>
              </a:ext>
            </a:extLst>
          </p:cNvPr>
          <p:cNvSpPr txBox="1">
            <a:spLocks/>
          </p:cNvSpPr>
          <p:nvPr userDrawn="1"/>
        </p:nvSpPr>
        <p:spPr>
          <a:xfrm>
            <a:off x="8345188" y="6011054"/>
            <a:ext cx="1057492" cy="31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sz="1200" dirty="0">
                <a:solidFill>
                  <a:schemeClr val="tx1"/>
                </a:solidFill>
              </a:rPr>
              <a:t>Темная тема</a:t>
            </a:r>
          </a:p>
        </p:txBody>
      </p:sp>
    </p:spTree>
    <p:extLst>
      <p:ext uri="{BB962C8B-B14F-4D97-AF65-F5344CB8AC3E}">
        <p14:creationId xmlns:p14="http://schemas.microsoft.com/office/powerpoint/2010/main" val="3056088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 preserve="1" userDrawn="1">
  <p:cSld name="1_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397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 preserve="1" userDrawn="1">
  <p:cSld name="1_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1"/>
          </p:nvPr>
        </p:nvSpPr>
        <p:spPr>
          <a:xfrm>
            <a:off x="620489" y="3981796"/>
            <a:ext cx="5703916" cy="194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07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синий)">
  <p:cSld name="Заголовок раздела (синий)">
    <p:bg>
      <p:bgPr>
        <a:solidFill>
          <a:srgbClr val="0071CE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зеленый)">
  <p:cSld name="Заголовок раздела (зеленый)">
    <p:bg>
      <p:bgPr>
        <a:solidFill>
          <a:srgbClr val="80BC0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зеленый)">
  <p:cSld name="Иконки (зеленый)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ctrTitle"/>
          </p:nvPr>
        </p:nvSpPr>
        <p:spPr>
          <a:xfrm>
            <a:off x="83819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синий)">
  <p:cSld name="Иконки (синий)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ctrTitle"/>
          </p:nvPr>
        </p:nvSpPr>
        <p:spPr>
          <a:xfrm>
            <a:off x="635003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зеленый)">
  <p:cSld name="Круговая диаграмма (зеленый)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2" name="Google Shape;162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" name="Google Shape;163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синий)">
  <p:cSld name="Круговая диаграмма (синий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8" name="Google Shape;168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9" name="Google Shape;169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0" name="Google Shape;170;p3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зеленый)">
  <p:cSld name="Гистограмма (зеленый)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74" name="Google Shape;174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5" name="Google Shape;175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6" name="Google Shape;176;p38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синий)">
  <p:cSld name="Гистограмма (синий)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80" name="Google Shape;180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1" name="Google Shape;181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2" name="Google Shape;182;p3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602037"/>
            <a:ext cx="10515600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C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71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2078183"/>
            <a:ext cx="10515600" cy="400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4" r:id="rId16"/>
    <p:sldLayoutId id="214748367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lta-world.firebaseapp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ummy-api-proxy.herokuapp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"/>
          <p:cNvSpPr txBox="1">
            <a:spLocks noGrp="1"/>
          </p:cNvSpPr>
          <p:nvPr>
            <p:ph type="ctrTitle"/>
          </p:nvPr>
        </p:nvSpPr>
        <p:spPr>
          <a:xfrm>
            <a:off x="649941" y="4431436"/>
            <a:ext cx="1133002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>
              <a:buSzPts val="3240"/>
            </a:pPr>
            <a:r>
              <a:rPr lang="ru-RU" sz="3240" b="1" dirty="0"/>
              <a:t>Дипломный проект по курсу </a:t>
            </a:r>
            <a:br>
              <a:rPr lang="ru-RU" sz="3240" b="1" dirty="0"/>
            </a:br>
            <a:r>
              <a:rPr lang="ru-RU" sz="3240" b="1" dirty="0"/>
              <a:t>«Промышленная разработка приложений на </a:t>
            </a:r>
            <a:r>
              <a:rPr lang="ru-RU" sz="3240" b="1" dirty="0" err="1"/>
              <a:t>JavaScript</a:t>
            </a:r>
            <a:r>
              <a:rPr lang="ru-RU" sz="3240" b="1" dirty="0"/>
              <a:t> (ПЦС)»</a:t>
            </a:r>
            <a:endParaRPr dirty="0"/>
          </a:p>
        </p:txBody>
      </p:sp>
      <p:sp>
        <p:nvSpPr>
          <p:cNvPr id="202" name="Google Shape;202;p1"/>
          <p:cNvSpPr txBox="1">
            <a:spLocks noGrp="1"/>
          </p:cNvSpPr>
          <p:nvPr>
            <p:ph type="body" idx="2"/>
          </p:nvPr>
        </p:nvSpPr>
        <p:spPr>
          <a:xfrm>
            <a:off x="755959" y="5850077"/>
            <a:ext cx="5703916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Исполнитель: Геворкян Геворк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05" y="17491"/>
            <a:ext cx="12196990" cy="4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" descr="Изображение выглядит как рисунок, тарел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455" y="438012"/>
            <a:ext cx="1930970" cy="43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</a:t>
            </a:r>
            <a:endParaRPr dirty="0"/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947863"/>
            <a:ext cx="5703888" cy="168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2400" dirty="0"/>
              <a:t>Трехуровневая архитектура: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Router Layer </a:t>
            </a:r>
            <a:endParaRPr lang="ru-RU" sz="2400" dirty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Service Layer</a:t>
            </a:r>
            <a:endParaRPr lang="ru-RU" sz="2400" dirty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Repository Layer</a:t>
            </a:r>
            <a:r>
              <a:rPr lang="ru-RU" sz="2400" dirty="0"/>
              <a:t> (</a:t>
            </a:r>
            <a:r>
              <a:rPr lang="en-US" sz="2400" dirty="0"/>
              <a:t>Data Access)</a:t>
            </a:r>
            <a:endParaRPr lang="ru-RU" sz="2400"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077B07-219F-4B23-97F5-1374AE0BA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361769"/>
            <a:ext cx="33909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14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5C2EF1-F3E5-4C18-A604-B66004DE5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886809"/>
            <a:ext cx="7162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2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70624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7D4B0A-6B89-48BA-B582-A1989671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095" y="1755784"/>
            <a:ext cx="5101809" cy="19420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639CEC-A7FE-47A4-BC02-EC8909F3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094" y="4072190"/>
            <a:ext cx="5101809" cy="23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6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(особенности)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Гибкость прокси-сервера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4;p6">
            <a:extLst>
              <a:ext uri="{FF2B5EF4-FFF2-40B4-BE49-F238E27FC236}">
                <a16:creationId xmlns:a16="http://schemas.microsoft.com/office/drawing/2014/main" id="{A82AC411-235E-4A4C-A6BB-3C94959708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489" y="1616075"/>
            <a:ext cx="9721850" cy="29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>
              <a:spcBef>
                <a:spcPts val="0"/>
              </a:spcBef>
              <a:buNone/>
            </a:pPr>
            <a:r>
              <a:rPr lang="ru-RU" sz="2000" dirty="0"/>
              <a:t>1. </a:t>
            </a:r>
            <a:r>
              <a:rPr lang="ru-RU" sz="2000" b="1" dirty="0"/>
              <a:t>Безопасность.</a:t>
            </a:r>
            <a:r>
              <a:rPr lang="ru-RU" sz="2000" dirty="0"/>
              <a:t> </a:t>
            </a:r>
            <a:r>
              <a:rPr lang="en-US" sz="2000" dirty="0"/>
              <a:t>API –</a:t>
            </a:r>
            <a:r>
              <a:rPr lang="ru-RU" sz="2000" dirty="0"/>
              <a:t> ключ хранится на стороне прокси-сервера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20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2000" dirty="0"/>
              <a:t>2. </a:t>
            </a:r>
            <a:r>
              <a:rPr lang="ru-RU" sz="2000" b="1" dirty="0"/>
              <a:t>Производительность.</a:t>
            </a:r>
            <a:r>
              <a:rPr lang="en-US" sz="2000" dirty="0"/>
              <a:t> </a:t>
            </a:r>
            <a:r>
              <a:rPr lang="ru-RU" sz="2000" dirty="0"/>
              <a:t>Паттерн адаптер. Часть преобразований данных (</a:t>
            </a:r>
            <a:r>
              <a:rPr lang="en-US" sz="2000" dirty="0"/>
              <a:t>mapping) </a:t>
            </a:r>
            <a:r>
              <a:rPr lang="ru-RU" sz="2000" dirty="0"/>
              <a:t>реализуется на стороне сервера</a:t>
            </a:r>
            <a:endParaRPr lang="en-US" sz="2000" dirty="0"/>
          </a:p>
          <a:p>
            <a:pPr marL="228600" lvl="0" indent="-114300">
              <a:spcBef>
                <a:spcPts val="0"/>
              </a:spcBef>
              <a:buNone/>
            </a:pPr>
            <a:endParaRPr lang="ru-RU" sz="20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2000" dirty="0"/>
              <a:t>3. </a:t>
            </a:r>
            <a:r>
              <a:rPr lang="ru-RU" sz="2000" b="1" dirty="0"/>
              <a:t>Расширение возможностей.</a:t>
            </a:r>
            <a:r>
              <a:rPr lang="ru-RU" sz="2000" dirty="0"/>
              <a:t> Снятие ограничений параметра </a:t>
            </a:r>
            <a:r>
              <a:rPr lang="en-US" sz="2000" dirty="0"/>
              <a:t>limit</a:t>
            </a:r>
            <a:r>
              <a:rPr lang="ru-RU" sz="2000" dirty="0"/>
              <a:t> при получении списков с </a:t>
            </a:r>
            <a:r>
              <a:rPr lang="en-US" sz="2000" dirty="0" err="1"/>
              <a:t>dummyAPI</a:t>
            </a:r>
            <a:endParaRPr lang="en-US" sz="2000" dirty="0"/>
          </a:p>
          <a:p>
            <a:pPr marL="228600" lvl="0" indent="-114300">
              <a:spcBef>
                <a:spcPts val="0"/>
              </a:spcBef>
              <a:buNone/>
            </a:pPr>
            <a:br>
              <a:rPr lang="en-US" sz="2000" dirty="0"/>
            </a:br>
            <a:r>
              <a:rPr lang="en-US" sz="2000" dirty="0" err="1"/>
              <a:t>DummyAPI</a:t>
            </a:r>
            <a:r>
              <a:rPr lang="en-US" sz="2000" dirty="0"/>
              <a:t>: Limit [5-50] </a:t>
            </a:r>
          </a:p>
          <a:p>
            <a:pPr marL="228600" lvl="0" indent="-114300">
              <a:spcBef>
                <a:spcPts val="0"/>
              </a:spcBef>
              <a:buNone/>
            </a:pPr>
            <a:r>
              <a:rPr lang="en-US" sz="2000" dirty="0"/>
              <a:t>	Proxy-server: Limit emulation [1-50]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5850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Тестирование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4</a:t>
            </a:r>
            <a:endParaRPr dirty="0"/>
          </a:p>
        </p:txBody>
      </p:sp>
      <p:sp>
        <p:nvSpPr>
          <p:cNvPr id="9" name="Google Shape;256;p6">
            <a:extLst>
              <a:ext uri="{FF2B5EF4-FFF2-40B4-BE49-F238E27FC236}">
                <a16:creationId xmlns:a16="http://schemas.microsoft.com/office/drawing/2014/main" id="{D20096A3-36D1-43D7-BD6C-4F1535EC4675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Клиентская часть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7A17E-CEE7-4481-9EB7-60918D23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880751"/>
            <a:ext cx="7543800" cy="1438275"/>
          </a:xfrm>
          <a:prstGeom prst="rect">
            <a:avLst/>
          </a:prstGeom>
        </p:spPr>
      </p:pic>
      <p:sp>
        <p:nvSpPr>
          <p:cNvPr id="11" name="Google Shape;256;p6">
            <a:extLst>
              <a:ext uri="{FF2B5EF4-FFF2-40B4-BE49-F238E27FC236}">
                <a16:creationId xmlns:a16="http://schemas.microsoft.com/office/drawing/2014/main" id="{667131A7-17E9-4CB7-9AB8-2AF563D98BAA}"/>
              </a:ext>
            </a:extLst>
          </p:cNvPr>
          <p:cNvSpPr txBox="1">
            <a:spLocks/>
          </p:cNvSpPr>
          <p:nvPr/>
        </p:nvSpPr>
        <p:spPr>
          <a:xfrm>
            <a:off x="621755" y="3663942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Серверная часть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C8F0E2-CECA-4388-B432-6B127E890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378334"/>
            <a:ext cx="71247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Результат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3FA925A-6F94-4DCE-817B-8339D28807B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168" r="41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5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EF8FC3-359D-4E4A-9B19-5A0EB061A4C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l="4436" r="44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Google Shape;256;p6">
            <a:extLst>
              <a:ext uri="{FF2B5EF4-FFF2-40B4-BE49-F238E27FC236}">
                <a16:creationId xmlns:a16="http://schemas.microsoft.com/office/drawing/2014/main" id="{D20096A3-36D1-43D7-BD6C-4F1535EC4675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«Регистрация»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07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C7E69A-C2EA-47C3-A24A-0CC87B51485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454" r="445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16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66312C-5A11-4B90-8BA5-B7AC706EAB2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4962" r="496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«Авторизация»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998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17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«Пользователи»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DE79BB-8411-4200-87F0-DA1DF1E40E5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507" r="450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BB83F2-595E-4C5B-ACFB-CC6DD0AECAA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310" r="431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18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«Посты»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8CCA47-AA5D-40E3-ADD9-6FF58268FA8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293" r="429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8019EE-FB9C-44D2-8936-6092EADE9D7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375" r="437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21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19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«Пост с комментариями»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11657F-A4A5-4C28-9F46-CB62D8B4775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689" r="46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E416875-D9E7-4C91-B055-9F208BFB6E6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4288" r="428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0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>
            <a:spLocks noGrp="1"/>
          </p:cNvSpPr>
          <p:nvPr>
            <p:ph type="title"/>
          </p:nvPr>
        </p:nvSpPr>
        <p:spPr>
          <a:xfrm>
            <a:off x="619814" y="705015"/>
            <a:ext cx="11254134" cy="54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800"/>
            </a:pPr>
            <a:r>
              <a:rPr lang="ru-RU" sz="2200" b="1" dirty="0">
                <a:latin typeface="Calibri"/>
                <a:ea typeface="Calibri"/>
                <a:cs typeface="Calibri"/>
                <a:sym typeface="Calibri"/>
              </a:rPr>
              <a:t>Цель проекта: 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Реализация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promo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/>
              <a:t>single page application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 социальной сет</a:t>
            </a:r>
            <a:r>
              <a:rPr lang="ru-RU" sz="2200" dirty="0"/>
              <a:t>и «</a:t>
            </a:r>
            <a:r>
              <a:rPr lang="en-US" sz="2200" dirty="0"/>
              <a:t>Delta World</a:t>
            </a:r>
            <a:r>
              <a:rPr lang="ru-RU" sz="2200" dirty="0"/>
              <a:t>» с использованием </a:t>
            </a:r>
            <a:r>
              <a:rPr lang="ru-RU" sz="2200" dirty="0" err="1"/>
              <a:t>React</a:t>
            </a:r>
            <a:r>
              <a:rPr lang="ru-RU" sz="2200" dirty="0"/>
              <a:t>/</a:t>
            </a:r>
            <a:r>
              <a:rPr lang="ru-RU" sz="2200" dirty="0" err="1"/>
              <a:t>Redux</a:t>
            </a:r>
            <a:r>
              <a:rPr lang="ru-RU" sz="2200" dirty="0"/>
              <a:t> и </a:t>
            </a:r>
            <a:r>
              <a:rPr lang="ru-RU" sz="2200" dirty="0" err="1"/>
              <a:t>mock</a:t>
            </a:r>
            <a:r>
              <a:rPr lang="ru-RU" sz="2200" dirty="0"/>
              <a:t>-сервера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b="1" dirty="0">
                <a:latin typeface="Calibri"/>
                <a:ea typeface="Calibri"/>
                <a:cs typeface="Calibri"/>
                <a:sym typeface="Calibri"/>
              </a:rPr>
              <a:t>Задачи в рамках проекта: 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- обеспечить адаптивную верстка </a:t>
            </a:r>
            <a:r>
              <a:rPr lang="ru-RU" sz="2200" dirty="0"/>
              <a:t>с учетом требований: </a:t>
            </a:r>
            <a:br>
              <a:rPr lang="ru-RU" sz="2200" dirty="0"/>
            </a:br>
            <a:r>
              <a:rPr lang="ru-RU" sz="2200" dirty="0"/>
              <a:t>	</a:t>
            </a:r>
            <a:r>
              <a:rPr lang="ru-RU" sz="2200" i="1" dirty="0"/>
              <a:t>- минимальная ширина экрана - 320px, </a:t>
            </a:r>
            <a:br>
              <a:rPr lang="ru-RU" sz="2200" i="1" dirty="0"/>
            </a:br>
            <a:r>
              <a:rPr lang="ru-RU" sz="2200" i="1" dirty="0"/>
              <a:t>	- максимальная ширина экрана - 2000px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- реализация страниц: 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- «Регистрация»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«Авторизация»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«Пользователи»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</a:t>
            </a:r>
            <a:r>
              <a:rPr lang="ru-RU" sz="2200" i="1" dirty="0"/>
              <a:t>Посты»</a:t>
            </a:r>
            <a:br>
              <a:rPr lang="ru-RU" sz="2200" i="1" dirty="0"/>
            </a:br>
            <a:r>
              <a:rPr lang="ru-RU" sz="2200" i="1" dirty="0"/>
              <a:t>	- «Пост с комментариями»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«Личный кабинет»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«Редактирование пользователя»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- обеспечить возможность регистрации, авторизации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р</a:t>
            </a:r>
            <a:r>
              <a:rPr lang="ru-RU" sz="2200" dirty="0"/>
              <a:t>едактирования авторизованным пользователем своих личных данных</a:t>
            </a:r>
            <a:r>
              <a:rPr lang="en-US" sz="2200" dirty="0"/>
              <a:t>, </a:t>
            </a:r>
            <a:r>
              <a:rPr lang="ru-RU" sz="2200" dirty="0"/>
              <a:t>выбор темы приложения и языка</a:t>
            </a:r>
            <a:r>
              <a:rPr lang="en-US" sz="2200" dirty="0"/>
              <a:t>;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/>
              <a:t>- использовать </a:t>
            </a:r>
            <a:r>
              <a:rPr lang="en-US" sz="2200" dirty="0"/>
              <a:t>mock</a:t>
            </a:r>
            <a:r>
              <a:rPr lang="ru-RU" sz="2200" dirty="0"/>
              <a:t> данные для заполнения страниц приложения</a:t>
            </a:r>
            <a:r>
              <a:rPr lang="en-US" sz="2200" dirty="0"/>
              <a:t>.</a:t>
            </a:r>
            <a:endParaRPr sz="2200" dirty="0"/>
          </a:p>
        </p:txBody>
      </p:sp>
      <p:pic>
        <p:nvPicPr>
          <p:cNvPr id="3" name="Google Shape;213;g1057795b482_0_0">
            <a:extLst>
              <a:ext uri="{FF2B5EF4-FFF2-40B4-BE49-F238E27FC236}">
                <a16:creationId xmlns:a16="http://schemas.microsoft.com/office/drawing/2014/main" id="{B5267F4A-2BD6-43B0-9287-54B4F6BA26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8917" y="0"/>
            <a:ext cx="1663083" cy="53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20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Личный кабинет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5FB4B2-8095-496B-990C-154E933EFA4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30" r="413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B68519-C2CC-4A01-B5DC-EC26611BFCE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114" r="411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42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21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Редактирование пользователя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800510-A7A1-4524-B0FC-2D1EC340F0B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68" r="416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1A49EE-1234-4A15-89A4-AC84881B8FB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049" r="404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22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Не найдено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82827E-DA9E-4D9C-B893-8982919C9E1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19" r="411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EDA824-12D5-48BA-97E6-7BEB8CA2205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428" r="442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23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Доступ запрещен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D75B0-981B-4353-8D9A-3C6303E91E5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730" r="473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071B612-18B7-4D64-AD6F-B6542CA4A6F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907" r="390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48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Демонстрационный стенд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24</a:t>
            </a:r>
            <a:endParaRPr dirty="0"/>
          </a:p>
        </p:txBody>
      </p:sp>
      <p:sp>
        <p:nvSpPr>
          <p:cNvPr id="5" name="Google Shape;254;p6">
            <a:extLst>
              <a:ext uri="{FF2B5EF4-FFF2-40B4-BE49-F238E27FC236}">
                <a16:creationId xmlns:a16="http://schemas.microsoft.com/office/drawing/2014/main" id="{C0315C53-8C10-434F-A4B7-85BA48F2C5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489" y="1616075"/>
            <a:ext cx="9721850" cy="29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>
              <a:spcBef>
                <a:spcPts val="0"/>
              </a:spcBef>
              <a:buNone/>
            </a:pPr>
            <a:r>
              <a:rPr lang="en-US" sz="2400" dirty="0"/>
              <a:t>Client side app:  </a:t>
            </a:r>
            <a:r>
              <a:rPr lang="en-US" sz="2400" dirty="0">
                <a:hlinkClick r:id="rId3"/>
              </a:rPr>
              <a:t>https://delta-world.firebaseapp.com/</a:t>
            </a:r>
            <a:r>
              <a:rPr lang="en-US" sz="2400" dirty="0"/>
              <a:t> 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en-US" sz="24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en-US" sz="2400" dirty="0"/>
              <a:t>Server side app: </a:t>
            </a:r>
            <a:r>
              <a:rPr lang="en-US" sz="2400" dirty="0">
                <a:hlinkClick r:id="rId4"/>
              </a:rPr>
              <a:t>https://dummy-api-proxy.herokuapp.com/</a:t>
            </a:r>
            <a:r>
              <a:rPr lang="en-US" sz="2400" dirty="0"/>
              <a:t> 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2250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0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>
            <a:spLocks noGrp="1"/>
          </p:cNvSpPr>
          <p:nvPr>
            <p:ph type="title"/>
          </p:nvPr>
        </p:nvSpPr>
        <p:spPr>
          <a:xfrm>
            <a:off x="619814" y="899821"/>
            <a:ext cx="11254134" cy="54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2800"/>
            </a:pP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>Итоги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-US" sz="2800" b="1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>В результате выполнения дипломной работы было разработано </a:t>
            </a:r>
            <a:r>
              <a:rPr lang="en-US" sz="2800" b="1" dirty="0"/>
              <a:t>promo single page application</a:t>
            </a:r>
            <a:r>
              <a:rPr lang="ru-RU" sz="2800" b="1" dirty="0"/>
              <a:t> социальной сети «</a:t>
            </a:r>
            <a:r>
              <a:rPr lang="en-US" sz="2800" b="1" dirty="0"/>
              <a:t>Delta World» </a:t>
            </a:r>
            <a:r>
              <a:rPr lang="ru-RU" sz="2800" b="1" dirty="0"/>
              <a:t>на базе </a:t>
            </a:r>
            <a:r>
              <a:rPr lang="en-US" sz="2800" b="1" dirty="0"/>
              <a:t>React/Redux </a:t>
            </a:r>
            <a:r>
              <a:rPr lang="ru-RU" sz="2800" b="1" dirty="0"/>
              <a:t>и </a:t>
            </a:r>
            <a:r>
              <a:rPr lang="en-US" sz="2800" b="1" dirty="0"/>
              <a:t>proxy-server application </a:t>
            </a:r>
            <a:r>
              <a:rPr lang="ru-RU" sz="2800" b="1" dirty="0"/>
              <a:t>на базе </a:t>
            </a:r>
            <a:r>
              <a:rPr lang="en-US" sz="2800" b="1" dirty="0"/>
              <a:t>NodeJS/</a:t>
            </a:r>
            <a:r>
              <a:rPr lang="en-US" sz="2800" b="1" dirty="0" err="1"/>
              <a:t>ExpressJS</a:t>
            </a:r>
            <a:br>
              <a:rPr lang="en-US" sz="2800" b="1" dirty="0"/>
            </a:br>
            <a:br>
              <a:rPr lang="en-US" sz="2800" b="1" dirty="0"/>
            </a:br>
            <a:r>
              <a:rPr lang="ru-RU" sz="2800" b="1" dirty="0"/>
              <a:t>Полученные приложения полностью покрывают цели и решают задачи проекта, являются масштабируемыми. </a:t>
            </a:r>
            <a:br>
              <a:rPr lang="ru-RU" sz="2800" b="1" dirty="0"/>
            </a:br>
            <a:r>
              <a:rPr lang="ru-RU" sz="2800" b="1" dirty="0"/>
              <a:t>Кодовая база покрыта более чем на 80%. </a:t>
            </a:r>
            <a:br>
              <a:rPr lang="ru-RU" sz="2800" b="1" dirty="0"/>
            </a:br>
            <a:br>
              <a:rPr lang="ru-RU" sz="2800" b="1" dirty="0"/>
            </a:br>
            <a:r>
              <a:rPr lang="ru-RU" sz="2800" b="1" dirty="0"/>
              <a:t>В дальнейшем проект может быть расширен дополнительным функционалом по желанию конкретного клиента.</a:t>
            </a:r>
            <a:br>
              <a:rPr lang="ru-RU" sz="2800" b="1" dirty="0"/>
            </a:b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Общая структура проекта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CCC8D0-4EF1-4A3B-8587-6A622977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630578"/>
            <a:ext cx="9896475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Клиентск</a:t>
            </a:r>
            <a:r>
              <a:rPr lang="ru-RU" b="1" dirty="0"/>
              <a:t>ая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часть (технологии)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</a:t>
            </a:r>
            <a:endParaRPr dirty="0"/>
          </a:p>
        </p:txBody>
      </p:sp>
      <p:sp>
        <p:nvSpPr>
          <p:cNvPr id="4" name="Google Shape;325;p13">
            <a:extLst>
              <a:ext uri="{FF2B5EF4-FFF2-40B4-BE49-F238E27FC236}">
                <a16:creationId xmlns:a16="http://schemas.microsoft.com/office/drawing/2014/main" id="{A7EB188C-F6D5-4E8E-B59F-330600A84D4C}"/>
              </a:ext>
            </a:extLst>
          </p:cNvPr>
          <p:cNvSpPr txBox="1"/>
          <p:nvPr/>
        </p:nvSpPr>
        <p:spPr>
          <a:xfrm>
            <a:off x="620489" y="1895301"/>
            <a:ext cx="11106913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Одностраничное приложение (</a:t>
            </a:r>
            <a:r>
              <a:rPr lang="en-US" sz="1800" dirty="0"/>
              <a:t>SPA) – </a:t>
            </a:r>
            <a:r>
              <a:rPr lang="en-US" sz="1800" b="1" dirty="0"/>
              <a:t>React</a:t>
            </a:r>
            <a:r>
              <a:rPr lang="en-US" sz="1800" dirty="0"/>
              <a:t> (functional components)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1800" dirty="0"/>
              <a:t>Flux: </a:t>
            </a:r>
            <a:r>
              <a:rPr lang="ru-RU" sz="1800" dirty="0"/>
              <a:t>Архитектура приложения (</a:t>
            </a:r>
            <a:r>
              <a:rPr lang="en-US" sz="1800" dirty="0"/>
              <a:t>MVVM) - </a:t>
            </a:r>
            <a:r>
              <a:rPr lang="en-US" sz="1800" b="1" dirty="0"/>
              <a:t>Redux</a:t>
            </a:r>
            <a:r>
              <a:rPr lang="ru-RU" sz="1800" b="1" dirty="0"/>
              <a:t>, </a:t>
            </a:r>
            <a:r>
              <a:rPr lang="en-US" sz="1800" b="1" dirty="0"/>
              <a:t>Redux-</a:t>
            </a:r>
            <a:r>
              <a:rPr lang="en-US" sz="1800" b="1" dirty="0" err="1"/>
              <a:t>thunk</a:t>
            </a:r>
            <a:endParaRPr lang="en-US" sz="1800" b="1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Препроцессор – </a:t>
            </a:r>
            <a:r>
              <a:rPr lang="en-US" sz="1800" b="1" dirty="0"/>
              <a:t>SCSS</a:t>
            </a:r>
            <a:r>
              <a:rPr lang="en-US" sz="1800" dirty="0"/>
              <a:t> (</a:t>
            </a:r>
            <a:r>
              <a:rPr lang="en-US" sz="1800" dirty="0" err="1"/>
              <a:t>mixins</a:t>
            </a:r>
            <a:r>
              <a:rPr lang="en-US" sz="1800" dirty="0"/>
              <a:t>)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Готовые библиотеки компонентов: </a:t>
            </a:r>
            <a:r>
              <a:rPr lang="en-US" sz="1800" b="1" dirty="0" err="1"/>
              <a:t>Antd</a:t>
            </a:r>
            <a:r>
              <a:rPr lang="en-US" sz="1800" dirty="0"/>
              <a:t> (</a:t>
            </a:r>
            <a:r>
              <a:rPr lang="ru-RU" sz="1800" dirty="0"/>
              <a:t>формы</a:t>
            </a:r>
            <a:r>
              <a:rPr lang="en-US" sz="1800" dirty="0"/>
              <a:t>, </a:t>
            </a:r>
            <a:r>
              <a:rPr lang="ru-RU" sz="1800" dirty="0" err="1"/>
              <a:t>аватар</a:t>
            </a:r>
            <a:r>
              <a:rPr lang="en-US" sz="1800" dirty="0"/>
              <a:t>, </a:t>
            </a:r>
            <a:r>
              <a:rPr lang="ru-RU" sz="1800" dirty="0"/>
              <a:t>список)</a:t>
            </a:r>
            <a:r>
              <a:rPr lang="en-US" sz="1800" dirty="0"/>
              <a:t>,</a:t>
            </a:r>
            <a:r>
              <a:rPr lang="ru-RU" sz="1800" dirty="0"/>
              <a:t> </a:t>
            </a:r>
            <a:r>
              <a:rPr lang="en-US" sz="1800" b="1" dirty="0" err="1"/>
              <a:t>Overlayscrollbars</a:t>
            </a:r>
            <a:r>
              <a:rPr lang="ru-RU" sz="1800" dirty="0"/>
              <a:t> (</a:t>
            </a:r>
            <a:r>
              <a:rPr lang="ru-RU" sz="1800" dirty="0" err="1"/>
              <a:t>скролл</a:t>
            </a:r>
            <a:r>
              <a:rPr lang="ru-RU" sz="1800" dirty="0"/>
              <a:t>)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Вспомогательные библиотеки: </a:t>
            </a:r>
            <a:r>
              <a:rPr lang="en-US" sz="1800" b="1" dirty="0"/>
              <a:t>React-Router</a:t>
            </a:r>
            <a:r>
              <a:rPr lang="en-US" sz="1800" dirty="0"/>
              <a:t>, </a:t>
            </a:r>
            <a:r>
              <a:rPr lang="en-US" sz="1800" b="1" dirty="0"/>
              <a:t>Moment</a:t>
            </a:r>
            <a:r>
              <a:rPr lang="en-US" sz="1800" dirty="0"/>
              <a:t>, </a:t>
            </a:r>
            <a:r>
              <a:rPr lang="en-US" sz="1800" b="1" dirty="0"/>
              <a:t>I18next</a:t>
            </a:r>
            <a:r>
              <a:rPr lang="en-US" sz="1800" dirty="0"/>
              <a:t>, </a:t>
            </a:r>
            <a:r>
              <a:rPr lang="en-US" sz="1800" b="1" dirty="0" err="1"/>
              <a:t>Axios</a:t>
            </a:r>
            <a:endParaRPr lang="en-US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Хостинг собранной статики приложения: </a:t>
            </a:r>
            <a:r>
              <a:rPr lang="en-US" sz="1800" b="1" dirty="0"/>
              <a:t>Firebase</a:t>
            </a:r>
            <a:endParaRPr lang="ru-RU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Контроль</a:t>
            </a:r>
            <a:r>
              <a:rPr lang="en-US" sz="1800" dirty="0"/>
              <a:t> </a:t>
            </a:r>
            <a:r>
              <a:rPr lang="ru-RU" sz="1800" dirty="0"/>
              <a:t>качества кода: </a:t>
            </a:r>
            <a:r>
              <a:rPr lang="en-US" sz="1800" b="1" dirty="0"/>
              <a:t>TypeScript</a:t>
            </a:r>
            <a:r>
              <a:rPr lang="en-US" sz="1800" dirty="0"/>
              <a:t>, </a:t>
            </a:r>
            <a:r>
              <a:rPr lang="en-US" sz="1800" b="1" dirty="0" err="1"/>
              <a:t>Eslint</a:t>
            </a:r>
            <a:r>
              <a:rPr lang="en-US" sz="1800" dirty="0"/>
              <a:t> (Airbnb, jsx-a11y, react), </a:t>
            </a:r>
            <a:r>
              <a:rPr lang="en-US" sz="1800" b="1" dirty="0" err="1"/>
              <a:t>Stylelint</a:t>
            </a:r>
            <a:r>
              <a:rPr lang="en-US" sz="1800" dirty="0"/>
              <a:t> (order), </a:t>
            </a:r>
            <a:r>
              <a:rPr lang="en-US" sz="1800" b="1" dirty="0"/>
              <a:t>Jest</a:t>
            </a:r>
            <a:r>
              <a:rPr lang="en-US" sz="1800" dirty="0"/>
              <a:t>, </a:t>
            </a:r>
            <a:r>
              <a:rPr lang="en-US" sz="1800" b="1" dirty="0"/>
              <a:t>Enzyme</a:t>
            </a:r>
            <a:endParaRPr lang="ru-RU" sz="1800" b="1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Среда сборки</a:t>
            </a:r>
            <a:r>
              <a:rPr lang="en-US" sz="1800" dirty="0"/>
              <a:t> </a:t>
            </a:r>
            <a:r>
              <a:rPr lang="ru-RU" sz="1800" dirty="0"/>
              <a:t>приложения: </a:t>
            </a:r>
            <a:r>
              <a:rPr lang="en-US" sz="1800" b="1" dirty="0"/>
              <a:t>Create-react-app</a:t>
            </a:r>
            <a:r>
              <a:rPr lang="ru-RU" sz="1800" dirty="0"/>
              <a:t> (</a:t>
            </a:r>
            <a:r>
              <a:rPr lang="en-US" sz="1800" dirty="0"/>
              <a:t>TypeScript – template)</a:t>
            </a:r>
            <a:endParaRPr lang="ru-RU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</p:txBody>
      </p:sp>
      <p:sp>
        <p:nvSpPr>
          <p:cNvPr id="7" name="Левая фигурная скобка 6">
            <a:extLst>
              <a:ext uri="{FF2B5EF4-FFF2-40B4-BE49-F238E27FC236}">
                <a16:creationId xmlns:a16="http://schemas.microsoft.com/office/drawing/2014/main" id="{35C3A023-77DF-4959-A057-EF5C570B5897}"/>
              </a:ext>
            </a:extLst>
          </p:cNvPr>
          <p:cNvSpPr/>
          <p:nvPr/>
        </p:nvSpPr>
        <p:spPr>
          <a:xfrm rot="16200000">
            <a:off x="5802496" y="3684770"/>
            <a:ext cx="587007" cy="2716567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4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5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947863"/>
            <a:ext cx="5703888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Redux –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Re-</a:t>
            </a:r>
            <a:r>
              <a:rPr lang="en-US" b="1" dirty="0"/>
              <a:t>ducks</a:t>
            </a:r>
            <a:r>
              <a:rPr lang="en-US" dirty="0"/>
              <a:t> </a:t>
            </a:r>
            <a:r>
              <a:rPr lang="ru-RU" dirty="0"/>
              <a:t>подход (модульное хранилище)</a:t>
            </a:r>
          </a:p>
          <a:p>
            <a:pPr marL="0" lvl="0" indent="0">
              <a:spcBef>
                <a:spcPts val="0"/>
              </a:spcBef>
            </a:pPr>
            <a:r>
              <a:rPr lang="ru-RU" dirty="0"/>
              <a:t>Расширение </a:t>
            </a:r>
            <a:r>
              <a:rPr lang="en-US" dirty="0"/>
              <a:t>duck </a:t>
            </a:r>
            <a:r>
              <a:rPr lang="ru-RU" dirty="0"/>
              <a:t>методологии, разделении функционала на </a:t>
            </a:r>
            <a:r>
              <a:rPr lang="ru-RU" dirty="0" err="1"/>
              <a:t>duck</a:t>
            </a:r>
            <a:r>
              <a:rPr lang="ru-RU" dirty="0"/>
              <a:t>-папки.</a:t>
            </a:r>
          </a:p>
        </p:txBody>
      </p:sp>
      <p:sp>
        <p:nvSpPr>
          <p:cNvPr id="254" name="Google Shape;254;p6"/>
          <p:cNvSpPr txBox="1">
            <a:spLocks noGrp="1"/>
          </p:cNvSpPr>
          <p:nvPr>
            <p:ph type="body" idx="4294967295"/>
          </p:nvPr>
        </p:nvSpPr>
        <p:spPr>
          <a:xfrm>
            <a:off x="620489" y="2947988"/>
            <a:ext cx="4008438" cy="298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>
              <a:spcBef>
                <a:spcPts val="0"/>
              </a:spcBef>
              <a:buNone/>
            </a:pPr>
            <a:r>
              <a:rPr lang="ru-RU" sz="1600" b="1" dirty="0" err="1"/>
              <a:t>Duck</a:t>
            </a:r>
            <a:r>
              <a:rPr lang="ru-RU" sz="1600" b="1" dirty="0"/>
              <a:t>-папка</a:t>
            </a:r>
            <a:r>
              <a:rPr lang="ru-RU" sz="1600" dirty="0"/>
              <a:t> должна: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16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1600" dirty="0"/>
              <a:t>1. Содержать всю логику обработки только одного концепта приложения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16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1600" dirty="0"/>
              <a:t>2. Содержать файл index.js, который экспортируется в соответствии с правилами </a:t>
            </a:r>
            <a:r>
              <a:rPr lang="ru-RU" sz="1600" dirty="0" err="1"/>
              <a:t>duck</a:t>
            </a:r>
            <a:r>
              <a:rPr lang="ru-RU" sz="1600" dirty="0"/>
              <a:t>.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16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1600" dirty="0"/>
              <a:t>3. Хранить в одном файле код, который выполняет аналогичную работу, например </a:t>
            </a:r>
            <a:r>
              <a:rPr lang="ru-RU" sz="1600" dirty="0" err="1"/>
              <a:t>reducers</a:t>
            </a:r>
            <a:r>
              <a:rPr lang="ru-RU" sz="1600" dirty="0"/>
              <a:t>, </a:t>
            </a:r>
            <a:r>
              <a:rPr lang="ru-RU" sz="1600" dirty="0" err="1"/>
              <a:t>selectors</a:t>
            </a:r>
            <a:r>
              <a:rPr lang="ru-RU" sz="1600" dirty="0"/>
              <a:t> и </a:t>
            </a:r>
            <a:r>
              <a:rPr lang="ru-RU" sz="1600" dirty="0" err="1"/>
              <a:t>actions</a:t>
            </a:r>
            <a:r>
              <a:rPr lang="ru-RU" sz="1600" dirty="0"/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B86B04-421F-4D16-ABA4-F6FE0D89B14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4459" r="4459"/>
          <a:stretch>
            <a:fillRect/>
          </a:stretch>
        </p:blipFill>
        <p:spPr>
          <a:xfrm>
            <a:off x="6734399" y="1947863"/>
            <a:ext cx="4837112" cy="398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4A9574-E515-43DF-8967-56B6B5B34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3098967"/>
            <a:ext cx="169545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587500"/>
            <a:ext cx="108045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spcBef>
                <a:spcPts val="0"/>
              </a:spcBef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Redux – </a:t>
            </a: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концепт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DRY - </a:t>
            </a: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подход </a:t>
            </a:r>
            <a:r>
              <a:rPr lang="en-US" sz="2000" dirty="0" err="1"/>
              <a:t>HoR</a:t>
            </a:r>
            <a:r>
              <a:rPr lang="en-US" sz="2000" dirty="0"/>
              <a:t> (high order reducers</a:t>
            </a:r>
            <a:r>
              <a:rPr lang="ru-RU" sz="2000" dirty="0"/>
              <a:t>)</a:t>
            </a:r>
            <a:endParaRPr lang="en-US" sz="2000" dirty="0"/>
          </a:p>
          <a:p>
            <a:pPr marL="0" lvl="0" indent="0" algn="ctr">
              <a:spcBef>
                <a:spcPts val="0"/>
              </a:spcBef>
            </a:pPr>
            <a:endParaRPr lang="ru-RU" sz="2000"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21AB7D5-5C96-4148-8CCD-2688BD61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4" y="2053756"/>
            <a:ext cx="55435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endParaRPr dirty="0"/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587500"/>
            <a:ext cx="108045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spcBef>
                <a:spcPts val="0"/>
              </a:spcBef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React – </a:t>
            </a: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правило подключени</a:t>
            </a:r>
            <a:r>
              <a:rPr lang="ru-RU" sz="2000" dirty="0"/>
              <a:t>я к </a:t>
            </a:r>
            <a:r>
              <a:rPr lang="en-US" sz="2000" dirty="0"/>
              <a:t>Store – </a:t>
            </a:r>
            <a:r>
              <a:rPr lang="ru-RU" sz="2000" dirty="0"/>
              <a:t>концепт </a:t>
            </a:r>
            <a:r>
              <a:rPr lang="en-US" sz="2000" dirty="0"/>
              <a:t>Presentational and Container Components</a:t>
            </a:r>
            <a:endParaRPr lang="ru-RU" sz="2000"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A16C07-9B0C-439F-8810-1FE2E125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2586037"/>
            <a:ext cx="80105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1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(внешний вид)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725646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Стандартизация вертикального </a:t>
            </a:r>
            <a:r>
              <a:rPr lang="ru-RU" dirty="0" err="1">
                <a:solidFill>
                  <a:srgbClr val="80BC00"/>
                </a:solidFill>
              </a:rPr>
              <a:t>скролла</a:t>
            </a:r>
            <a:r>
              <a:rPr lang="ru-RU" dirty="0">
                <a:solidFill>
                  <a:srgbClr val="80BC00"/>
                </a:solidFill>
              </a:rPr>
              <a:t> (</a:t>
            </a:r>
            <a:r>
              <a:rPr lang="en-US" dirty="0" err="1">
                <a:solidFill>
                  <a:srgbClr val="80BC00"/>
                </a:solidFill>
              </a:rPr>
              <a:t>Overlayscrollbars</a:t>
            </a:r>
            <a:r>
              <a:rPr lang="ru-RU" dirty="0">
                <a:solidFill>
                  <a:srgbClr val="80BC00"/>
                </a:solidFill>
              </a:rPr>
              <a:t>)</a:t>
            </a:r>
            <a:endParaRPr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5ADA36-188E-4534-9320-E5524A71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4" y="1622557"/>
            <a:ext cx="5229307" cy="48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Серверная часть (технологии)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  <p:sp>
        <p:nvSpPr>
          <p:cNvPr id="4" name="Google Shape;325;p13">
            <a:extLst>
              <a:ext uri="{FF2B5EF4-FFF2-40B4-BE49-F238E27FC236}">
                <a16:creationId xmlns:a16="http://schemas.microsoft.com/office/drawing/2014/main" id="{A7EB188C-F6D5-4E8E-B59F-330600A84D4C}"/>
              </a:ext>
            </a:extLst>
          </p:cNvPr>
          <p:cNvSpPr txBox="1"/>
          <p:nvPr/>
        </p:nvSpPr>
        <p:spPr>
          <a:xfrm>
            <a:off x="620489" y="1895301"/>
            <a:ext cx="11106913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Программная платформа: </a:t>
            </a:r>
            <a:r>
              <a:rPr lang="en-US" sz="1800" b="1" dirty="0"/>
              <a:t>NodeJS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Фреймворк </a:t>
            </a:r>
            <a:r>
              <a:rPr lang="en-US" sz="1800" dirty="0"/>
              <a:t>web-</a:t>
            </a:r>
            <a:r>
              <a:rPr lang="ru-RU" sz="1800" dirty="0"/>
              <a:t>приложений: </a:t>
            </a:r>
            <a:r>
              <a:rPr lang="en-US" sz="1800" b="1" dirty="0" err="1"/>
              <a:t>ExpressJS</a:t>
            </a:r>
            <a:endParaRPr lang="en-US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Вспомогательные библиотеки: </a:t>
            </a:r>
            <a:r>
              <a:rPr lang="en-US" sz="1800" b="1" dirty="0" err="1"/>
              <a:t>Axios</a:t>
            </a:r>
            <a:r>
              <a:rPr lang="en-US" sz="1800" dirty="0"/>
              <a:t>, </a:t>
            </a:r>
            <a:r>
              <a:rPr lang="en-US" sz="1800" b="1" dirty="0"/>
              <a:t>Moment</a:t>
            </a: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Логирование: </a:t>
            </a:r>
            <a:r>
              <a:rPr lang="en-US" sz="1800" b="1" dirty="0"/>
              <a:t>Request-context</a:t>
            </a:r>
            <a:r>
              <a:rPr lang="en-US" sz="1800" dirty="0"/>
              <a:t>, </a:t>
            </a:r>
            <a:r>
              <a:rPr lang="en-US" sz="1800" b="1" dirty="0"/>
              <a:t>Simple-node-logger</a:t>
            </a:r>
            <a:r>
              <a:rPr lang="en-US" sz="1800" dirty="0"/>
              <a:t>, </a:t>
            </a:r>
            <a:r>
              <a:rPr lang="en-US" sz="1800" b="1" dirty="0"/>
              <a:t>String-format</a:t>
            </a:r>
            <a:r>
              <a:rPr lang="en-US" sz="1800" dirty="0"/>
              <a:t>, </a:t>
            </a:r>
            <a:r>
              <a:rPr lang="en-US" sz="1800" b="1" dirty="0" err="1"/>
              <a:t>Uuid</a:t>
            </a:r>
            <a:endParaRPr lang="en-US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Хостинг собранной статики приложения: </a:t>
            </a:r>
            <a:r>
              <a:rPr lang="en-US" sz="1800" b="1" dirty="0"/>
              <a:t>Heroku</a:t>
            </a:r>
            <a:endParaRPr lang="ru-RU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Контроль</a:t>
            </a:r>
            <a:r>
              <a:rPr lang="en-US" sz="1800" dirty="0"/>
              <a:t> </a:t>
            </a:r>
            <a:r>
              <a:rPr lang="ru-RU" sz="1800" dirty="0"/>
              <a:t>качества кода: </a:t>
            </a:r>
            <a:r>
              <a:rPr lang="en-US" sz="1800" b="1" dirty="0"/>
              <a:t>TypeScript</a:t>
            </a:r>
            <a:r>
              <a:rPr lang="en-US" sz="1800" dirty="0"/>
              <a:t>, </a:t>
            </a:r>
            <a:r>
              <a:rPr lang="en-US" sz="1800" b="1" dirty="0" err="1"/>
              <a:t>Eslint</a:t>
            </a:r>
            <a:r>
              <a:rPr lang="en-US" sz="1800" dirty="0"/>
              <a:t> (Airbnb), </a:t>
            </a:r>
            <a:r>
              <a:rPr lang="en-US" sz="1800" b="1" dirty="0"/>
              <a:t>Jest</a:t>
            </a:r>
            <a:endParaRPr lang="ru-RU" sz="1800" b="1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Среда сборки</a:t>
            </a:r>
            <a:r>
              <a:rPr lang="en-US" sz="1800" dirty="0"/>
              <a:t> </a:t>
            </a:r>
            <a:r>
              <a:rPr lang="ru-RU" sz="1800" dirty="0"/>
              <a:t>приложения: </a:t>
            </a:r>
            <a:r>
              <a:rPr lang="en-US" sz="1800" b="1" dirty="0"/>
              <a:t>TypeScript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</p:txBody>
      </p:sp>
      <p:sp>
        <p:nvSpPr>
          <p:cNvPr id="9" name="Левая фигурная скобка 8">
            <a:extLst>
              <a:ext uri="{FF2B5EF4-FFF2-40B4-BE49-F238E27FC236}">
                <a16:creationId xmlns:a16="http://schemas.microsoft.com/office/drawing/2014/main" id="{DAEAAC2C-12B8-4557-83EF-BEE864055978}"/>
              </a:ext>
            </a:extLst>
          </p:cNvPr>
          <p:cNvSpPr/>
          <p:nvPr/>
        </p:nvSpPr>
        <p:spPr>
          <a:xfrm rot="16200000">
            <a:off x="5802496" y="3453950"/>
            <a:ext cx="587007" cy="2716567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355912"/>
      </p:ext>
    </p:extLst>
  </p:cSld>
  <p:clrMapOvr>
    <a:masterClrMapping/>
  </p:clrMapOvr>
</p:sld>
</file>

<file path=ppt/theme/theme1.xml><?xml version="1.0" encoding="utf-8"?>
<a:theme xmlns:a="http://schemas.openxmlformats.org/drawingml/2006/main" name="IU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509</Words>
  <Application>Microsoft Office PowerPoint</Application>
  <PresentationFormat>Широкоэкранный</PresentationFormat>
  <Paragraphs>121</Paragraphs>
  <Slides>25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Noto Sans Symbols</vt:lpstr>
      <vt:lpstr>IU</vt:lpstr>
      <vt:lpstr>Дипломный проект по курсу  «Промышленная разработка приложений на JavaScript (ПЦС)»</vt:lpstr>
      <vt:lpstr>Цель проекта: Реализация promo single page application социальной сети «Delta World» с использованием React/Redux и mock-сервера.  Задачи в рамках проекта:  - обеспечить адаптивную верстка с учетом требований:   - минимальная ширина экрана - 320px,   - максимальная ширина экрана - 2000px - реализация страниц:   - «Регистрация»  - «Авторизация»  - «Пользователи»  - «Посты»  - «Пост с комментариями»  - «Личный кабинет»  - «Редактирование пользователя» - обеспечить возможность регистрации, авторизации, редактирования авторизованным пользователем своих личных данных, выбор темы приложения и языка; - использовать mock данные для заполнения страниц приложения.</vt:lpstr>
      <vt:lpstr>Общая структура проекта</vt:lpstr>
      <vt:lpstr>Клиентская часть (технологии)</vt:lpstr>
      <vt:lpstr>Клиентская часть (подходы)</vt:lpstr>
      <vt:lpstr>Клиентская часть (подходы)</vt:lpstr>
      <vt:lpstr>Клиентская часть (подходы)</vt:lpstr>
      <vt:lpstr>Клиентская часть (внешний вид)</vt:lpstr>
      <vt:lpstr>Серверная часть (технологии)</vt:lpstr>
      <vt:lpstr>Серверная часть (подходы)</vt:lpstr>
      <vt:lpstr>Серверная часть (подходы)</vt:lpstr>
      <vt:lpstr>Серверная часть (подходы)</vt:lpstr>
      <vt:lpstr>Серверная часть (особенности)</vt:lpstr>
      <vt:lpstr>Тестирование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Демонстрационный стенд</vt:lpstr>
      <vt:lpstr>Итоги:  В результате выполнения дипломной работы было разработано promo single page application социальной сети «Delta World» на базе React/Redux и proxy-server application на базе NodeJS/ExpressJS  Полученные приложения полностью покрывают цели и решают задачи проекта, являются масштабируемыми.  Кодовая база покрыта более чем на 80%.   В дальнейшем проект может быть расширен дополнительным функционалом по желанию конкретного клиента.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по курсу  «Промышленная разработка приложений на JavaScript (ПЦС)»</dc:title>
  <dc:creator>Ольга Саетгареева</dc:creator>
  <cp:lastModifiedBy>Геворк Геворкян</cp:lastModifiedBy>
  <cp:revision>46</cp:revision>
  <dcterms:created xsi:type="dcterms:W3CDTF">2018-09-03T06:41:35Z</dcterms:created>
  <dcterms:modified xsi:type="dcterms:W3CDTF">2021-12-25T23:46:32Z</dcterms:modified>
</cp:coreProperties>
</file>